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54" y="5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94121B7-9917-074C-9C5B-A3815A0BD155}" type="datetimeFigureOut">
              <a:rPr lang="en-US" smtClean="0"/>
              <a:t>11/17/2015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1977631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94121B7-9917-074C-9C5B-A3815A0BD155}" type="datetimeFigureOut">
              <a:rPr lang="en-US" smtClean="0"/>
              <a:t>11/17/2015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1042838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94121B7-9917-074C-9C5B-A3815A0BD155}" type="datetimeFigureOut">
              <a:rPr lang="en-US" smtClean="0"/>
              <a:t>11/17/2015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4243268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94121B7-9917-074C-9C5B-A3815A0BD155}" type="datetimeFigureOut">
              <a:rPr lang="en-US" smtClean="0"/>
              <a:t>11/17/2015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866465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94121B7-9917-074C-9C5B-A3815A0BD155}" type="datetimeFigureOut">
              <a:rPr lang="en-US" smtClean="0"/>
              <a:t>11/17/2015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1810172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94121B7-9917-074C-9C5B-A3815A0BD155}" type="datetimeFigureOut">
              <a:rPr lang="en-US" smtClean="0"/>
              <a:t>11/17/2015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187416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94121B7-9917-074C-9C5B-A3815A0BD155}" type="datetimeFigureOut">
              <a:rPr lang="en-US" smtClean="0"/>
              <a:t>11/17/2015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1938181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94121B7-9917-074C-9C5B-A3815A0BD155}" type="datetimeFigureOut">
              <a:rPr lang="en-US" smtClean="0"/>
              <a:t>11/17/2015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2724950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4121B7-9917-074C-9C5B-A3815A0BD155}" type="datetimeFigureOut">
              <a:rPr lang="en-US" smtClean="0"/>
              <a:t>11/17/2015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2515577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94121B7-9917-074C-9C5B-A3815A0BD155}" type="datetimeFigureOut">
              <a:rPr lang="en-US" smtClean="0"/>
              <a:t>11/17/2015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2167957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94121B7-9917-074C-9C5B-A3815A0BD155}" type="datetimeFigureOut">
              <a:rPr lang="en-US" smtClean="0"/>
              <a:t>11/17/2015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E4509A-FBFC-6B41-820E-E4879FE1EAFE}" type="slidenum">
              <a:rPr lang="en-US" smtClean="0"/>
              <a:t>‹#›</a:t>
            </a:fld>
            <a:endParaRPr lang="en-US"/>
          </a:p>
        </p:txBody>
      </p:sp>
    </p:spTree>
    <p:extLst>
      <p:ext uri="{BB962C8B-B14F-4D97-AF65-F5344CB8AC3E}">
        <p14:creationId xmlns:p14="http://schemas.microsoft.com/office/powerpoint/2010/main" val="22154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4121B7-9917-074C-9C5B-A3815A0BD155}" type="datetimeFigureOut">
              <a:rPr lang="en-US" smtClean="0"/>
              <a:t>11/17/2015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4509A-FBFC-6B41-820E-E4879FE1EAFE}" type="slidenum">
              <a:rPr lang="en-US" smtClean="0"/>
              <a:t>‹#›</a:t>
            </a:fld>
            <a:endParaRPr lang="en-US"/>
          </a:p>
        </p:txBody>
      </p:sp>
    </p:spTree>
    <p:extLst>
      <p:ext uri="{BB962C8B-B14F-4D97-AF65-F5344CB8AC3E}">
        <p14:creationId xmlns:p14="http://schemas.microsoft.com/office/powerpoint/2010/main" val="3988741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FDI and </a:t>
            </a:r>
            <a:r>
              <a:rPr lang="en-US" dirty="0" smtClean="0"/>
              <a:t>economic development</a:t>
            </a:r>
            <a:endParaRPr lang="en-US" dirty="0"/>
          </a:p>
        </p:txBody>
      </p:sp>
      <p:sp>
        <p:nvSpPr>
          <p:cNvPr id="3" name="Subtitle 2"/>
          <p:cNvSpPr>
            <a:spLocks noGrp="1"/>
          </p:cNvSpPr>
          <p:nvPr>
            <p:ph type="subTitle" idx="1"/>
          </p:nvPr>
        </p:nvSpPr>
        <p:spPr/>
        <p:txBody>
          <a:bodyPr/>
          <a:lstStyle/>
          <a:p>
            <a:r>
              <a:rPr lang="en-US" dirty="0" smtClean="0"/>
              <a:t>IB Econ Chapter </a:t>
            </a:r>
            <a:r>
              <a:rPr lang="en-US" dirty="0" smtClean="0"/>
              <a:t>31</a:t>
            </a:r>
            <a:endParaRPr lang="en-US" dirty="0"/>
          </a:p>
        </p:txBody>
      </p:sp>
    </p:spTree>
    <p:extLst>
      <p:ext uri="{BB962C8B-B14F-4D97-AF65-F5344CB8AC3E}">
        <p14:creationId xmlns:p14="http://schemas.microsoft.com/office/powerpoint/2010/main" val="24322633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851" y="176825"/>
            <a:ext cx="5225143" cy="6681175"/>
          </a:xfrm>
        </p:spPr>
        <p:txBody>
          <a:bodyPr>
            <a:normAutofit/>
          </a:bodyPr>
          <a:lstStyle/>
          <a:p>
            <a:pPr marL="0" indent="0">
              <a:buNone/>
            </a:pPr>
            <a:r>
              <a:rPr lang="en-US" b="1" dirty="0" smtClean="0">
                <a:solidFill>
                  <a:srgbClr val="FF0000"/>
                </a:solidFill>
              </a:rPr>
              <a:t>What is </a:t>
            </a:r>
            <a:r>
              <a:rPr lang="en-US" b="1" dirty="0" smtClean="0">
                <a:solidFill>
                  <a:srgbClr val="FF0000"/>
                </a:solidFill>
              </a:rPr>
              <a:t>FDI?</a:t>
            </a:r>
            <a:endParaRPr lang="en-US" b="1" dirty="0" smtClean="0">
              <a:solidFill>
                <a:srgbClr val="FF0000"/>
              </a:solidFill>
            </a:endParaRPr>
          </a:p>
          <a:p>
            <a:pPr>
              <a:buFont typeface="Wingdings" charset="2"/>
              <a:buChar char="Ø"/>
            </a:pPr>
            <a:r>
              <a:rPr lang="en-US" dirty="0" smtClean="0"/>
              <a:t>Foreign Direct Investment is long term investment by private multi national corporations (MNCs) in countries overseas</a:t>
            </a:r>
          </a:p>
          <a:p>
            <a:pPr>
              <a:buFont typeface="Wingdings" charset="2"/>
              <a:buChar char="Ø"/>
            </a:pPr>
            <a:r>
              <a:rPr lang="en-US" dirty="0" smtClean="0"/>
              <a:t>This can be building new factories or buying existing companies</a:t>
            </a:r>
          </a:p>
          <a:p>
            <a:pPr>
              <a:buFont typeface="Wingdings" charset="2"/>
              <a:buChar char="Ø"/>
            </a:pPr>
            <a:endParaRPr lang="en-US" dirty="0"/>
          </a:p>
        </p:txBody>
      </p:sp>
      <p:pic>
        <p:nvPicPr>
          <p:cNvPr id="2" name="Picture 1"/>
          <p:cNvPicPr>
            <a:picLocks noChangeAspect="1"/>
          </p:cNvPicPr>
          <p:nvPr/>
        </p:nvPicPr>
        <p:blipFill>
          <a:blip r:embed="rId2"/>
          <a:stretch>
            <a:fillRect/>
          </a:stretch>
        </p:blipFill>
        <p:spPr>
          <a:xfrm>
            <a:off x="5207118" y="1931670"/>
            <a:ext cx="3936882" cy="2994660"/>
          </a:xfrm>
          <a:prstGeom prst="rect">
            <a:avLst/>
          </a:prstGeom>
        </p:spPr>
      </p:pic>
    </p:spTree>
    <p:extLst>
      <p:ext uri="{BB962C8B-B14F-4D97-AF65-F5344CB8AC3E}">
        <p14:creationId xmlns:p14="http://schemas.microsoft.com/office/powerpoint/2010/main" val="128595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852" y="176825"/>
            <a:ext cx="4486588" cy="6681175"/>
          </a:xfrm>
        </p:spPr>
        <p:txBody>
          <a:bodyPr>
            <a:normAutofit fontScale="92500" lnSpcReduction="20000"/>
          </a:bodyPr>
          <a:lstStyle/>
          <a:p>
            <a:pPr marL="0" indent="0">
              <a:buNone/>
            </a:pPr>
            <a:r>
              <a:rPr lang="en-US" b="1" dirty="0" smtClean="0">
                <a:solidFill>
                  <a:srgbClr val="FF0000"/>
                </a:solidFill>
              </a:rPr>
              <a:t>Why are MNCs attracted to foreign countries</a:t>
            </a:r>
            <a:endParaRPr lang="en-US" b="1" dirty="0" smtClean="0">
              <a:solidFill>
                <a:srgbClr val="FF0000"/>
              </a:solidFill>
            </a:endParaRPr>
          </a:p>
          <a:p>
            <a:pPr>
              <a:buFont typeface="Wingdings" charset="2"/>
              <a:buChar char="Ø"/>
            </a:pPr>
            <a:r>
              <a:rPr lang="en-US" dirty="0" smtClean="0"/>
              <a:t>Rich in natural resources such as oil and minerals</a:t>
            </a:r>
          </a:p>
          <a:p>
            <a:pPr>
              <a:buFont typeface="Wingdings" charset="2"/>
              <a:buChar char="Ø"/>
            </a:pPr>
            <a:r>
              <a:rPr lang="en-US" dirty="0" smtClean="0"/>
              <a:t>Huge and growing markets – if they locate there they have better access to more customers and growing incomes lead to more demand</a:t>
            </a:r>
          </a:p>
          <a:p>
            <a:pPr>
              <a:buFont typeface="Wingdings" charset="2"/>
              <a:buChar char="Ø"/>
            </a:pPr>
            <a:r>
              <a:rPr lang="en-US" dirty="0" smtClean="0"/>
              <a:t>Costs of </a:t>
            </a:r>
            <a:r>
              <a:rPr lang="en-US" dirty="0" err="1" smtClean="0"/>
              <a:t>labour</a:t>
            </a:r>
            <a:r>
              <a:rPr lang="en-US" dirty="0" smtClean="0"/>
              <a:t> tend to be much lower in developing countries</a:t>
            </a:r>
          </a:p>
          <a:p>
            <a:pPr>
              <a:buFont typeface="Wingdings" charset="2"/>
              <a:buChar char="Ø"/>
            </a:pPr>
            <a:r>
              <a:rPr lang="en-US" dirty="0" smtClean="0"/>
              <a:t>Government regulations tend to be less – cost of doing business is less</a:t>
            </a:r>
          </a:p>
          <a:p>
            <a:pPr>
              <a:buFont typeface="Wingdings" charset="2"/>
              <a:buChar char="Ø"/>
            </a:pPr>
            <a:endParaRPr lang="en-US" dirty="0"/>
          </a:p>
        </p:txBody>
      </p:sp>
      <p:pic>
        <p:nvPicPr>
          <p:cNvPr id="4" name="Picture 3"/>
          <p:cNvPicPr>
            <a:picLocks noChangeAspect="1"/>
          </p:cNvPicPr>
          <p:nvPr/>
        </p:nvPicPr>
        <p:blipFill>
          <a:blip r:embed="rId2"/>
          <a:stretch>
            <a:fillRect/>
          </a:stretch>
        </p:blipFill>
        <p:spPr>
          <a:xfrm>
            <a:off x="4568762" y="1623060"/>
            <a:ext cx="4575238" cy="3223260"/>
          </a:xfrm>
          <a:prstGeom prst="rect">
            <a:avLst/>
          </a:prstGeom>
        </p:spPr>
      </p:pic>
    </p:spTree>
    <p:extLst>
      <p:ext uri="{BB962C8B-B14F-4D97-AF65-F5344CB8AC3E}">
        <p14:creationId xmlns:p14="http://schemas.microsoft.com/office/powerpoint/2010/main" val="555669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987290" y="2708910"/>
            <a:ext cx="3810000" cy="2857500"/>
          </a:xfrm>
          <a:prstGeom prst="rect">
            <a:avLst/>
          </a:prstGeom>
        </p:spPr>
      </p:pic>
      <p:sp>
        <p:nvSpPr>
          <p:cNvPr id="3" name="Content Placeholder 2"/>
          <p:cNvSpPr>
            <a:spLocks noGrp="1"/>
          </p:cNvSpPr>
          <p:nvPr>
            <p:ph idx="1"/>
          </p:nvPr>
        </p:nvSpPr>
        <p:spPr>
          <a:xfrm>
            <a:off x="176851" y="176825"/>
            <a:ext cx="5225143" cy="6681175"/>
          </a:xfrm>
        </p:spPr>
        <p:txBody>
          <a:bodyPr>
            <a:normAutofit fontScale="77500" lnSpcReduction="20000"/>
          </a:bodyPr>
          <a:lstStyle/>
          <a:p>
            <a:pPr marL="0" indent="0">
              <a:buNone/>
            </a:pPr>
            <a:r>
              <a:rPr lang="en-US" b="1" dirty="0" smtClean="0">
                <a:solidFill>
                  <a:srgbClr val="FF0000"/>
                </a:solidFill>
              </a:rPr>
              <a:t>Advantages associated with FDI</a:t>
            </a:r>
            <a:endParaRPr lang="en-US" b="1" dirty="0" smtClean="0">
              <a:solidFill>
                <a:srgbClr val="FF0000"/>
              </a:solidFill>
            </a:endParaRPr>
          </a:p>
          <a:p>
            <a:pPr>
              <a:buFont typeface="Wingdings" charset="2"/>
              <a:buChar char="Ø"/>
            </a:pPr>
            <a:r>
              <a:rPr lang="en-US" dirty="0" smtClean="0"/>
              <a:t>Developing countries tend to have large savings gaps which FDI can fill</a:t>
            </a:r>
          </a:p>
          <a:p>
            <a:pPr>
              <a:buFont typeface="Wingdings" charset="2"/>
              <a:buChar char="Ø"/>
            </a:pPr>
            <a:r>
              <a:rPr lang="en-US" dirty="0" smtClean="0"/>
              <a:t>MNCs can provide employment and improve the workforce with education and training</a:t>
            </a:r>
          </a:p>
          <a:p>
            <a:pPr>
              <a:buFont typeface="Wingdings" charset="2"/>
              <a:buChar char="Ø"/>
            </a:pPr>
            <a:r>
              <a:rPr lang="en-US" dirty="0" smtClean="0"/>
              <a:t>Give access to research and development</a:t>
            </a:r>
          </a:p>
          <a:p>
            <a:pPr>
              <a:buFont typeface="Wingdings" charset="2"/>
              <a:buChar char="Ø"/>
            </a:pPr>
            <a:r>
              <a:rPr lang="en-US" dirty="0" smtClean="0"/>
              <a:t>Multiplier effect of increased employment</a:t>
            </a:r>
          </a:p>
          <a:p>
            <a:pPr>
              <a:buFont typeface="Wingdings" charset="2"/>
              <a:buChar char="Ø"/>
            </a:pPr>
            <a:r>
              <a:rPr lang="en-US" dirty="0" smtClean="0"/>
              <a:t>Tax revenue from the corporate profits which can be used to help build better infrastructure</a:t>
            </a:r>
          </a:p>
          <a:p>
            <a:pPr>
              <a:buFont typeface="Wingdings" charset="2"/>
              <a:buChar char="Ø"/>
            </a:pPr>
            <a:r>
              <a:rPr lang="en-US" dirty="0" smtClean="0"/>
              <a:t>MNCs may prompt countries to build infrastructure so that they can operate there</a:t>
            </a:r>
          </a:p>
          <a:p>
            <a:pPr>
              <a:buFont typeface="Wingdings" charset="2"/>
              <a:buChar char="Ø"/>
            </a:pPr>
            <a:r>
              <a:rPr lang="en-US" dirty="0" smtClean="0"/>
              <a:t>May give consumers more choice and lower prices</a:t>
            </a:r>
          </a:p>
          <a:p>
            <a:pPr marL="0" indent="0">
              <a:buNone/>
            </a:pPr>
            <a:endParaRPr lang="en-US" dirty="0" smtClean="0"/>
          </a:p>
          <a:p>
            <a:pPr>
              <a:buFont typeface="Wingdings" charset="2"/>
              <a:buChar char="Ø"/>
            </a:pPr>
            <a:endParaRPr lang="en-US" dirty="0" smtClean="0"/>
          </a:p>
          <a:p>
            <a:pPr>
              <a:buFont typeface="Wingdings" charset="2"/>
              <a:buChar char="Ø"/>
            </a:pPr>
            <a:endParaRPr lang="en-US" dirty="0"/>
          </a:p>
        </p:txBody>
      </p:sp>
      <p:sp>
        <p:nvSpPr>
          <p:cNvPr id="5" name="TextBox 4"/>
          <p:cNvSpPr txBox="1"/>
          <p:nvPr/>
        </p:nvSpPr>
        <p:spPr>
          <a:xfrm>
            <a:off x="5715000" y="331470"/>
            <a:ext cx="2891790" cy="1754326"/>
          </a:xfrm>
          <a:prstGeom prst="rect">
            <a:avLst/>
          </a:prstGeom>
          <a:solidFill>
            <a:srgbClr val="99FF99"/>
          </a:solidFill>
        </p:spPr>
        <p:txBody>
          <a:bodyPr wrap="square" rtlCol="0">
            <a:spAutoFit/>
          </a:bodyPr>
          <a:lstStyle/>
          <a:p>
            <a:r>
              <a:rPr lang="en-US" dirty="0" smtClean="0"/>
              <a:t>A significant proportion of China’s exports are produced by foreign firms.  Through joint ventures with foreign firms Chinese firms have grown rapidly</a:t>
            </a:r>
            <a:endParaRPr lang="en-GB" dirty="0"/>
          </a:p>
        </p:txBody>
      </p:sp>
    </p:spTree>
    <p:extLst>
      <p:ext uri="{BB962C8B-B14F-4D97-AF65-F5344CB8AC3E}">
        <p14:creationId xmlns:p14="http://schemas.microsoft.com/office/powerpoint/2010/main" val="294253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851" y="176825"/>
            <a:ext cx="5225143" cy="6681175"/>
          </a:xfrm>
        </p:spPr>
        <p:txBody>
          <a:bodyPr>
            <a:normAutofit fontScale="70000" lnSpcReduction="20000"/>
          </a:bodyPr>
          <a:lstStyle/>
          <a:p>
            <a:pPr marL="0" indent="0">
              <a:buNone/>
            </a:pPr>
            <a:r>
              <a:rPr lang="en-US" b="1" dirty="0" smtClean="0">
                <a:solidFill>
                  <a:srgbClr val="FF0000"/>
                </a:solidFill>
              </a:rPr>
              <a:t>Disadvantages associated with FDI</a:t>
            </a:r>
            <a:endParaRPr lang="en-US" b="1" dirty="0" smtClean="0">
              <a:solidFill>
                <a:srgbClr val="FF0000"/>
              </a:solidFill>
            </a:endParaRPr>
          </a:p>
          <a:p>
            <a:pPr>
              <a:buFont typeface="Wingdings" charset="2"/>
              <a:buChar char="Ø"/>
            </a:pPr>
            <a:r>
              <a:rPr lang="en-US" dirty="0" smtClean="0"/>
              <a:t>Often bring their own management and only used low skilled workers limiting the host country’s ability to acquire new technologies</a:t>
            </a:r>
          </a:p>
          <a:p>
            <a:pPr>
              <a:buFont typeface="Wingdings" charset="2"/>
              <a:buChar char="Ø"/>
            </a:pPr>
            <a:r>
              <a:rPr lang="en-US" dirty="0" smtClean="0"/>
              <a:t>Some MNCs will be offered subsidies to locate in a developing country which reduces government revenue available for development</a:t>
            </a:r>
          </a:p>
          <a:p>
            <a:pPr>
              <a:buFont typeface="Wingdings" charset="2"/>
              <a:buChar char="Ø"/>
            </a:pPr>
            <a:r>
              <a:rPr lang="en-US" dirty="0" smtClean="0"/>
              <a:t>MNCs practice transfer pricing so that they make the least profit in the low tax areas meaning there is very little corporate tax advantage and profits are repatriated to home country</a:t>
            </a:r>
          </a:p>
          <a:p>
            <a:pPr>
              <a:buFont typeface="Wingdings" charset="2"/>
              <a:buChar char="Ø"/>
            </a:pPr>
            <a:r>
              <a:rPr lang="en-US" dirty="0" smtClean="0"/>
              <a:t>Negative externalities and exploitation of workers due to low levels of regulation</a:t>
            </a:r>
          </a:p>
          <a:p>
            <a:pPr>
              <a:buFont typeface="Wingdings" charset="2"/>
              <a:buChar char="Ø"/>
            </a:pPr>
            <a:r>
              <a:rPr lang="en-US" dirty="0" smtClean="0"/>
              <a:t>MNCs may strip country of resources and then leave</a:t>
            </a:r>
          </a:p>
          <a:p>
            <a:pPr>
              <a:buFont typeface="Wingdings" charset="2"/>
              <a:buChar char="Ø"/>
            </a:pPr>
            <a:r>
              <a:rPr lang="en-US" dirty="0" smtClean="0"/>
              <a:t>If they are there for the natural resources they may use capital intensive methods which create little employment</a:t>
            </a:r>
          </a:p>
          <a:p>
            <a:pPr>
              <a:buFont typeface="Wingdings" charset="2"/>
              <a:buChar char="Ø"/>
            </a:pPr>
            <a:endParaRPr lang="en-US" dirty="0" smtClean="0"/>
          </a:p>
          <a:p>
            <a:pPr>
              <a:buFont typeface="Wingdings" charset="2"/>
              <a:buChar char="Ø"/>
            </a:pPr>
            <a:endParaRPr lang="en-US" dirty="0" smtClean="0"/>
          </a:p>
          <a:p>
            <a:pPr>
              <a:buFont typeface="Wingdings" charset="2"/>
              <a:buChar char="Ø"/>
            </a:pPr>
            <a:endParaRPr lang="en-US" dirty="0" smtClean="0"/>
          </a:p>
          <a:p>
            <a:pPr>
              <a:buFont typeface="Wingdings" charset="2"/>
              <a:buChar char="Ø"/>
            </a:pPr>
            <a:endParaRPr lang="en-US" dirty="0" smtClean="0"/>
          </a:p>
          <a:p>
            <a:pPr marL="0" indent="0">
              <a:buNone/>
            </a:pPr>
            <a:endParaRPr lang="en-US" dirty="0" smtClean="0"/>
          </a:p>
          <a:p>
            <a:pPr>
              <a:buFont typeface="Wingdings" charset="2"/>
              <a:buChar char="Ø"/>
            </a:pPr>
            <a:endParaRPr lang="en-US" dirty="0" smtClean="0"/>
          </a:p>
          <a:p>
            <a:pPr>
              <a:buFont typeface="Wingdings" charset="2"/>
              <a:buChar char="Ø"/>
            </a:pPr>
            <a:endParaRPr lang="en-US" dirty="0"/>
          </a:p>
        </p:txBody>
      </p:sp>
      <p:sp>
        <p:nvSpPr>
          <p:cNvPr id="5" name="TextBox 4"/>
          <p:cNvSpPr txBox="1"/>
          <p:nvPr/>
        </p:nvSpPr>
        <p:spPr>
          <a:xfrm>
            <a:off x="5715000" y="5463540"/>
            <a:ext cx="2891790" cy="646331"/>
          </a:xfrm>
          <a:prstGeom prst="rect">
            <a:avLst/>
          </a:prstGeom>
          <a:solidFill>
            <a:srgbClr val="99FF99"/>
          </a:solidFill>
        </p:spPr>
        <p:txBody>
          <a:bodyPr wrap="square" rtlCol="0">
            <a:spAutoFit/>
          </a:bodyPr>
          <a:lstStyle/>
          <a:p>
            <a:r>
              <a:rPr lang="en-US" dirty="0" smtClean="0"/>
              <a:t>Complete Data response on P384</a:t>
            </a:r>
            <a:endParaRPr lang="en-GB" dirty="0"/>
          </a:p>
        </p:txBody>
      </p:sp>
      <p:pic>
        <p:nvPicPr>
          <p:cNvPr id="2" name="Picture 1"/>
          <p:cNvPicPr>
            <a:picLocks noChangeAspect="1"/>
          </p:cNvPicPr>
          <p:nvPr/>
        </p:nvPicPr>
        <p:blipFill>
          <a:blip r:embed="rId2"/>
          <a:stretch>
            <a:fillRect/>
          </a:stretch>
        </p:blipFill>
        <p:spPr>
          <a:xfrm>
            <a:off x="5577841" y="1131571"/>
            <a:ext cx="3337558" cy="3337558"/>
          </a:xfrm>
          <a:prstGeom prst="rect">
            <a:avLst/>
          </a:prstGeom>
        </p:spPr>
      </p:pic>
    </p:spTree>
    <p:extLst>
      <p:ext uri="{BB962C8B-B14F-4D97-AF65-F5344CB8AC3E}">
        <p14:creationId xmlns:p14="http://schemas.microsoft.com/office/powerpoint/2010/main" val="33771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210</TotalTime>
  <Words>319</Words>
  <Application>Microsoft Office PowerPoint</Application>
  <PresentationFormat>On-screen Show (4:3)</PresentationFormat>
  <Paragraphs>33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Wingdings</vt:lpstr>
      <vt:lpstr>Office Theme</vt:lpstr>
      <vt:lpstr>FDI and economic development</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Aid, debt and economic development</dc:title>
  <dc:creator>Julia</dc:creator>
  <cp:lastModifiedBy>Julia Peters</cp:lastModifiedBy>
  <cp:revision>17</cp:revision>
  <dcterms:created xsi:type="dcterms:W3CDTF">2013-11-30T11:13:49Z</dcterms:created>
  <dcterms:modified xsi:type="dcterms:W3CDTF">2015-11-17T12:05:20Z</dcterms:modified>
</cp:coreProperties>
</file>